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66" r:id="rId3"/>
    <p:sldId id="256" r:id="rId4"/>
    <p:sldId id="257" r:id="rId5"/>
    <p:sldId id="258" r:id="rId6"/>
    <p:sldId id="259" r:id="rId7"/>
    <p:sldId id="260" r:id="rId8"/>
    <p:sldId id="261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5" autoAdjust="0"/>
    <p:restoredTop sz="98582" autoAdjust="0"/>
  </p:normalViewPr>
  <p:slideViewPr>
    <p:cSldViewPr>
      <p:cViewPr varScale="1">
        <p:scale>
          <a:sx n="106" d="100"/>
          <a:sy n="106" d="100"/>
        </p:scale>
        <p:origin x="109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A73B56-4B6E-48C7-85E5-C37A6EE07A16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736E4E-C300-492E-A3A3-49B8342F0D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461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103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103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103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1037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103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968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340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689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9A4883-64EB-4C5B-9D6C-EF4C82246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150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2C9739-29E4-41C1-A1F0-E51BB5A7E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9891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593933-5760-4B91-9CB1-63B6333CF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992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B832C7-3C82-4946-A30F-D7D7B8194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3894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F5A30-8240-418B-BBB9-762AACD2B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3725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8946A6-D8E6-4A9A-A64E-AB077D465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541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22F5F9-79F1-41F0-9EE7-E5808EBA1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597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4B5121-4964-4868-8A82-3D743F799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764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602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E613DC-4583-468E-B11C-BFA6EEA834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83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93AD5C-A72B-493C-B2A3-A338E1E69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7116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5BAE9A-BD41-4178-8ADE-B4C4D20F9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0288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0E46E6-2111-4765-A6A7-521FECD4B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50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263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223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284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878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244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637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31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5CDAC-2DE5-4E51-B3A0-9C1081876DB7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81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023CA5C-6A36-4E00-B69B-20CF574AB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3BA5DFF5-C0B1-4D2F-814C-8D2D34D01946}" type="slidenum">
              <a:rPr lang="en-US" sz="16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008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FR" sz="1200">
                <a:solidFill>
                  <a:schemeClr val="bg1"/>
                </a:solidFill>
                <a:latin typeface="Arial Narrow" pitchFamily="34" charset="0"/>
              </a:rPr>
              <a:t>Rapid Response Teams Training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415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/>
        </p:nvSpPr>
        <p:spPr>
          <a:xfrm>
            <a:off x="1907704" y="406440"/>
            <a:ext cx="7202960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 algn="r"/>
            <a:r>
              <a:rPr lang="fr-FR" sz="36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Formation des </a:t>
            </a:r>
          </a:p>
          <a:p>
            <a:pPr lvl="0" algn="r"/>
            <a:r>
              <a:rPr lang="fr-FR" sz="3600" b="1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Équipes d’Intervention Rapide</a:t>
            </a:r>
            <a:endParaRPr sz="3600" b="1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Shape 136"/>
          <p:cNvSpPr/>
          <p:nvPr/>
        </p:nvSpPr>
        <p:spPr>
          <a:xfrm>
            <a:off x="113972" y="4391237"/>
            <a:ext cx="9002144" cy="2062099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lvl="0"/>
            <a:r>
              <a:rPr lang="fr-FR" sz="32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B6.5 Étapes pour enfiler et retirer </a:t>
            </a:r>
          </a:p>
          <a:p>
            <a:pPr lvl="0"/>
            <a:r>
              <a:rPr lang="fr-FR" sz="32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l’ Équipement de Protection Individuelle (EPI)</a:t>
            </a:r>
          </a:p>
          <a:p>
            <a:pPr lvl="0"/>
            <a:endParaRPr lang="es-ES" sz="3200" b="1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r"/>
            <a:r>
              <a:rPr lang="es-ES" sz="3200" b="1" u="sng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EPI </a:t>
            </a:r>
            <a:r>
              <a:rPr lang="es-ES" sz="3200" b="1" u="sng" dirty="0" err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avec</a:t>
            </a:r>
            <a:r>
              <a:rPr lang="es-ES" sz="3200" b="1" u="sng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3200" b="1" u="sng" dirty="0" err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combinaison</a:t>
            </a:r>
            <a:endParaRPr sz="3200" b="1" u="sng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824F60-59D5-428D-8930-28E5E4DE32FB}"/>
              </a:ext>
            </a:extLst>
          </p:cNvPr>
          <p:cNvSpPr txBox="1"/>
          <p:nvPr/>
        </p:nvSpPr>
        <p:spPr>
          <a:xfrm>
            <a:off x="35496" y="6453336"/>
            <a:ext cx="1855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mars 2016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740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27384"/>
            <a:ext cx="9144000" cy="1224136"/>
          </a:xfrm>
        </p:spPr>
        <p:txBody>
          <a:bodyPr/>
          <a:lstStyle/>
          <a:p>
            <a:r>
              <a:rPr lang="fr-FR" sz="3200" b="1" dirty="0">
                <a:solidFill>
                  <a:srgbClr val="002060"/>
                </a:solidFill>
              </a:rPr>
              <a:t>3. Retirer l’écran facial ou les lunettes et le masque</a:t>
            </a:r>
            <a:endParaRPr lang="en-GB" sz="3200" b="1" dirty="0">
              <a:solidFill>
                <a:srgbClr val="002060"/>
              </a:solidFill>
            </a:endParaRPr>
          </a:p>
        </p:txBody>
      </p:sp>
      <p:pic>
        <p:nvPicPr>
          <p:cNvPr id="14" name="Picture 13"/>
          <p:cNvPicPr/>
          <p:nvPr/>
        </p:nvPicPr>
        <p:blipFill rotWithShape="1">
          <a:blip r:embed="rId3"/>
          <a:srcRect l="27118" t="54020" r="51028" b="25139"/>
          <a:stretch/>
        </p:blipFill>
        <p:spPr bwMode="auto">
          <a:xfrm>
            <a:off x="1187624" y="2204864"/>
            <a:ext cx="3384376" cy="25922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/>
          <p:cNvPicPr/>
          <p:nvPr/>
        </p:nvPicPr>
        <p:blipFill rotWithShape="1">
          <a:blip r:embed="rId3"/>
          <a:srcRect l="50008" t="54374" r="25689" b="30201"/>
          <a:stretch/>
        </p:blipFill>
        <p:spPr bwMode="auto">
          <a:xfrm>
            <a:off x="4846635" y="2352995"/>
            <a:ext cx="3699202" cy="22960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43701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9024" y="-27384"/>
            <a:ext cx="8229600" cy="1143000"/>
          </a:xfrm>
        </p:spPr>
        <p:txBody>
          <a:bodyPr/>
          <a:lstStyle/>
          <a:p>
            <a:r>
              <a:rPr lang="fr-FR" sz="3200" b="1" dirty="0">
                <a:solidFill>
                  <a:srgbClr val="002060"/>
                </a:solidFill>
              </a:rPr>
              <a:t>4. Retirer les bottes et les gants </a:t>
            </a:r>
            <a:endParaRPr lang="en-GB" sz="3200" b="1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3"/>
          <a:srcRect l="27118" t="75097" r="46695" b="14677"/>
          <a:stretch/>
        </p:blipFill>
        <p:spPr bwMode="auto">
          <a:xfrm>
            <a:off x="759024" y="2285249"/>
            <a:ext cx="4028273" cy="15689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/>
          <p:cNvPicPr/>
          <p:nvPr/>
        </p:nvPicPr>
        <p:blipFill rotWithShape="1">
          <a:blip r:embed="rId3"/>
          <a:srcRect l="53587" t="69917" r="25690" b="14305"/>
          <a:stretch/>
        </p:blipFill>
        <p:spPr bwMode="auto">
          <a:xfrm>
            <a:off x="5292080" y="2285249"/>
            <a:ext cx="3024336" cy="19564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552" y="4808185"/>
            <a:ext cx="860444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baseline="30000" dirty="0">
                <a:solidFill>
                  <a:srgbClr val="C00000"/>
                </a:solidFill>
              </a:rPr>
              <a:t>3</a:t>
            </a:r>
            <a:r>
              <a:rPr lang="fr-FR" dirty="0"/>
              <a:t> </a:t>
            </a:r>
            <a:r>
              <a:rPr lang="fr-FR" sz="1000" dirty="0">
                <a:latin typeface="Arial Narrow" panose="020B0606020202030204" pitchFamily="34" charset="0"/>
              </a:rPr>
              <a:t>Pour décontaminer les bottes efficacement, il faut se mettre dans un pédiluve chloré à 0.5% (si les bottes sont très sales, boueuses , souillées de matières organiques, ôter la saleté avec une brosse) puis essuyer tous les côtés de la botte avec une solution chlorée à 0.5%. Les bottes doivent être désinfectées au moins une fois par jour en les trempant dans une solution chlorée à 0.5% pendant  30 minutes, puis rincées et séchées.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4019657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>
            <a:extLst>
              <a:ext uri="{FF2B5EF4-FFF2-40B4-BE49-F238E27FC236}">
                <a16:creationId xmlns:a16="http://schemas.microsoft.com/office/drawing/2014/main" id="{F5260726-2A4B-4BD0-B457-823C33C0A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101379" name="Content Placeholder 2">
            <a:extLst>
              <a:ext uri="{FF2B5EF4-FFF2-40B4-BE49-F238E27FC236}">
                <a16:creationId xmlns:a16="http://schemas.microsoft.com/office/drawing/2014/main" id="{92096D0F-4967-49F5-B8D5-BAAD3E8D2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/>
              <a:t>WHO Health Security Learning Platform - </a:t>
            </a:r>
            <a:r>
              <a:rPr lang="en-US" altLang="en-US" sz="1400" b="1"/>
              <a:t>Training Materials</a:t>
            </a:r>
            <a:endParaRPr lang="en-US" altLang="en-US" sz="1500" b="1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>
                <a:hlinkClick r:id="rId2"/>
              </a:rPr>
              <a:t>https://extranet.who.int/hslp</a:t>
            </a:r>
            <a:endParaRPr lang="en-US" altLang="en-US" sz="1500" u="sng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>
                <a:hlinkClick r:id="rId3"/>
              </a:rPr>
              <a:t>ihrhrt@who.int</a:t>
            </a:r>
            <a:r>
              <a:rPr lang="fr-FR" altLang="en-US" sz="1500"/>
              <a:t> </a:t>
            </a:r>
            <a:endParaRPr lang="en-US" altLang="en-US" sz="1500"/>
          </a:p>
        </p:txBody>
      </p:sp>
    </p:spTree>
    <p:extLst>
      <p:ext uri="{BB962C8B-B14F-4D97-AF65-F5344CB8AC3E}">
        <p14:creationId xmlns:p14="http://schemas.microsoft.com/office/powerpoint/2010/main" val="494366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3"/>
          <p:cNvSpPr>
            <a:spLocks noGrp="1"/>
          </p:cNvSpPr>
          <p:nvPr>
            <p:ph type="title"/>
          </p:nvPr>
        </p:nvSpPr>
        <p:spPr>
          <a:xfrm>
            <a:off x="469076" y="2685329"/>
            <a:ext cx="8229600" cy="1143000"/>
          </a:xfrm>
        </p:spPr>
        <p:txBody>
          <a:bodyPr/>
          <a:lstStyle/>
          <a:p>
            <a:r>
              <a:rPr lang="en-ZW" altLang="en-US" sz="6000" b="1" i="1" dirty="0">
                <a:solidFill>
                  <a:srgbClr val="002060"/>
                </a:solidFill>
              </a:rPr>
              <a:t>Merci !</a:t>
            </a:r>
          </a:p>
        </p:txBody>
      </p:sp>
    </p:spTree>
    <p:extLst>
      <p:ext uri="{BB962C8B-B14F-4D97-AF65-F5344CB8AC3E}">
        <p14:creationId xmlns:p14="http://schemas.microsoft.com/office/powerpoint/2010/main" val="1420440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1268760"/>
            <a:ext cx="7772400" cy="2895253"/>
          </a:xfrm>
        </p:spPr>
        <p:txBody>
          <a:bodyPr/>
          <a:lstStyle/>
          <a:p>
            <a:pPr lvl="0"/>
            <a:r>
              <a:rPr lang="fr-FR" sz="40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Procédure pour enfiler</a:t>
            </a:r>
            <a:br>
              <a:rPr lang="fr-FR" sz="40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r-FR" sz="40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l’ Équipement de Protection Individuelle (EPI)</a:t>
            </a:r>
            <a:br>
              <a:rPr lang="fr-FR" sz="40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475656" y="4365104"/>
            <a:ext cx="6478488" cy="792088"/>
          </a:xfrm>
        </p:spPr>
        <p:txBody>
          <a:bodyPr/>
          <a:lstStyle/>
          <a:p>
            <a:pPr marL="0" indent="0">
              <a:buNone/>
            </a:pPr>
            <a:r>
              <a:rPr lang="fr-FR" i="1" dirty="0">
                <a:solidFill>
                  <a:srgbClr val="002060"/>
                </a:solidFill>
              </a:rPr>
              <a:t>EPI comprenant une combinaison</a:t>
            </a:r>
            <a:endParaRPr lang="en-GB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551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23528" y="-99392"/>
            <a:ext cx="8229600" cy="1143000"/>
          </a:xfrm>
        </p:spPr>
        <p:txBody>
          <a:bodyPr/>
          <a:lstStyle/>
          <a:p>
            <a:r>
              <a:rPr lang="fr-FR" sz="3200" b="1" dirty="0">
                <a:solidFill>
                  <a:srgbClr val="002060"/>
                </a:solidFill>
              </a:rPr>
              <a:t>1. Se préparer à enfiler l’EPI</a:t>
            </a:r>
            <a:endParaRPr lang="en-GB" sz="32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6" t="21477" r="15107" b="39069"/>
          <a:stretch/>
        </p:blipFill>
        <p:spPr bwMode="auto">
          <a:xfrm>
            <a:off x="107504" y="1052736"/>
            <a:ext cx="8932622" cy="41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3"/>
          <a:srcRect l="64288" t="40382" r="15428" b="52615"/>
          <a:stretch/>
        </p:blipFill>
        <p:spPr bwMode="auto">
          <a:xfrm>
            <a:off x="1475656" y="5229200"/>
            <a:ext cx="2315076" cy="8632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59370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9024" y="-99392"/>
            <a:ext cx="8229600" cy="1143000"/>
          </a:xfrm>
        </p:spPr>
        <p:txBody>
          <a:bodyPr/>
          <a:lstStyle/>
          <a:p>
            <a:r>
              <a:rPr lang="fr-FR" sz="3200" b="1" dirty="0">
                <a:solidFill>
                  <a:srgbClr val="002060"/>
                </a:solidFill>
              </a:rPr>
              <a:t>2. Enfiler les gants et la combinaison</a:t>
            </a:r>
            <a:endParaRPr lang="en-GB" sz="3200" b="1" dirty="0">
              <a:solidFill>
                <a:srgbClr val="00206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25" t="35857" r="14210" b="34992"/>
          <a:stretch/>
        </p:blipFill>
        <p:spPr bwMode="auto">
          <a:xfrm>
            <a:off x="759024" y="1628800"/>
            <a:ext cx="6705388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562" y="4077072"/>
            <a:ext cx="4804050" cy="1824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Imag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77072"/>
            <a:ext cx="1598954" cy="18240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03893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99393"/>
            <a:ext cx="9144000" cy="899592"/>
          </a:xfrm>
        </p:spPr>
        <p:txBody>
          <a:bodyPr>
            <a:noAutofit/>
          </a:bodyPr>
          <a:lstStyle/>
          <a:p>
            <a:r>
              <a:rPr lang="fr-FR" sz="3200" b="1" dirty="0">
                <a:solidFill>
                  <a:srgbClr val="002060"/>
                </a:solidFill>
              </a:rPr>
              <a:t>3. Enfiler le masque, l’écran facial ou les lunettes et la cagoule</a:t>
            </a:r>
            <a:endParaRPr lang="en-GB" sz="3200" b="1" dirty="0">
              <a:solidFill>
                <a:srgbClr val="002060"/>
              </a:solidFill>
            </a:endParaRPr>
          </a:p>
        </p:txBody>
      </p:sp>
      <p:pic>
        <p:nvPicPr>
          <p:cNvPr id="13" name="Picture 12"/>
          <p:cNvPicPr/>
          <p:nvPr/>
        </p:nvPicPr>
        <p:blipFill rotWithShape="1">
          <a:blip r:embed="rId2"/>
          <a:srcRect l="32542" t="17880" r="14577" b="57627"/>
          <a:stretch/>
        </p:blipFill>
        <p:spPr bwMode="auto">
          <a:xfrm>
            <a:off x="2668836" y="1349418"/>
            <a:ext cx="5616624" cy="23762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12"/>
          <p:cNvPicPr/>
          <p:nvPr/>
        </p:nvPicPr>
        <p:blipFill rotWithShape="1">
          <a:blip r:embed="rId3"/>
          <a:srcRect l="17571" t="32170" r="69310" b="44752"/>
          <a:stretch/>
        </p:blipFill>
        <p:spPr bwMode="auto">
          <a:xfrm>
            <a:off x="940280" y="1349418"/>
            <a:ext cx="1728556" cy="23762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142" y="3932080"/>
            <a:ext cx="2489978" cy="2142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2394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18753" y="-243408"/>
            <a:ext cx="8229600" cy="1143000"/>
          </a:xfrm>
        </p:spPr>
        <p:txBody>
          <a:bodyPr/>
          <a:lstStyle/>
          <a:p>
            <a:r>
              <a:rPr lang="fr-FR" sz="3200" b="1" dirty="0">
                <a:solidFill>
                  <a:srgbClr val="002060"/>
                </a:solidFill>
              </a:rPr>
              <a:t>4. Enfiler les couches externes</a:t>
            </a:r>
            <a:endParaRPr lang="en-GB" sz="3200" b="1" dirty="0">
              <a:solidFill>
                <a:srgbClr val="002060"/>
              </a:solidFill>
            </a:endParaRPr>
          </a:p>
        </p:txBody>
      </p:sp>
      <p:pic>
        <p:nvPicPr>
          <p:cNvPr id="13" name="Picture 12"/>
          <p:cNvPicPr/>
          <p:nvPr/>
        </p:nvPicPr>
        <p:blipFill rotWithShape="1">
          <a:blip r:embed="rId2"/>
          <a:srcRect l="18077" t="43315" r="56766" b="34086"/>
          <a:stretch/>
        </p:blipFill>
        <p:spPr bwMode="auto">
          <a:xfrm>
            <a:off x="107504" y="1340768"/>
            <a:ext cx="2592288" cy="23762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/>
          <p:cNvPicPr/>
          <p:nvPr/>
        </p:nvPicPr>
        <p:blipFill rotWithShape="1">
          <a:blip r:embed="rId3"/>
          <a:srcRect l="44294" t="40866" r="35518" b="35970"/>
          <a:stretch/>
        </p:blipFill>
        <p:spPr bwMode="auto">
          <a:xfrm>
            <a:off x="3305213" y="1400921"/>
            <a:ext cx="2520279" cy="19442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/>
          <p:cNvPicPr/>
          <p:nvPr/>
        </p:nvPicPr>
        <p:blipFill rotWithShape="1">
          <a:blip r:embed="rId3"/>
          <a:srcRect l="64288" t="47265" r="15428" b="42471"/>
          <a:stretch/>
        </p:blipFill>
        <p:spPr bwMode="auto">
          <a:xfrm>
            <a:off x="6119664" y="1556792"/>
            <a:ext cx="3024336" cy="17992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65" y="4016386"/>
            <a:ext cx="2555776" cy="1928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Image 1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037945"/>
            <a:ext cx="1800200" cy="1928614"/>
          </a:xfrm>
          <a:prstGeom prst="rect">
            <a:avLst/>
          </a:prstGeom>
          <a:noFill/>
        </p:spPr>
      </p:pic>
      <p:pic>
        <p:nvPicPr>
          <p:cNvPr id="19" name="Image 1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3898" y="3595350"/>
            <a:ext cx="1872208" cy="2371209"/>
          </a:xfrm>
          <a:prstGeom prst="rect">
            <a:avLst/>
          </a:prstGeom>
          <a:noFill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22" y="4016386"/>
            <a:ext cx="2555776" cy="1928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Image 1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8255" y="3595350"/>
            <a:ext cx="1872208" cy="23712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52966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11560" y="1412776"/>
            <a:ext cx="7772400" cy="1944216"/>
          </a:xfrm>
        </p:spPr>
        <p:txBody>
          <a:bodyPr/>
          <a:lstStyle/>
          <a:p>
            <a:r>
              <a:rPr lang="fr-FR" sz="40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Procédure pour retirer</a:t>
            </a:r>
            <a:br>
              <a:rPr lang="fr-FR" sz="40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r-FR" sz="40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l’ Équipement de Protection Individuelle (EPI)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411560" y="4412704"/>
            <a:ext cx="6400800" cy="816496"/>
          </a:xfrm>
        </p:spPr>
        <p:txBody>
          <a:bodyPr/>
          <a:lstStyle/>
          <a:p>
            <a:pPr marL="0" indent="0">
              <a:buNone/>
            </a:pPr>
            <a:r>
              <a:rPr lang="en-GB" i="1" dirty="0">
                <a:solidFill>
                  <a:srgbClr val="002060"/>
                </a:solidFill>
              </a:rPr>
              <a:t>EPI </a:t>
            </a:r>
            <a:r>
              <a:rPr lang="en-GB" i="1" dirty="0" err="1">
                <a:solidFill>
                  <a:srgbClr val="002060"/>
                </a:solidFill>
              </a:rPr>
              <a:t>comprenant</a:t>
            </a:r>
            <a:r>
              <a:rPr lang="en-GB" i="1" dirty="0">
                <a:solidFill>
                  <a:srgbClr val="002060"/>
                </a:solidFill>
              </a:rPr>
              <a:t> </a:t>
            </a:r>
            <a:r>
              <a:rPr lang="en-GB" i="1" dirty="0" err="1">
                <a:solidFill>
                  <a:srgbClr val="002060"/>
                </a:solidFill>
              </a:rPr>
              <a:t>une</a:t>
            </a:r>
            <a:r>
              <a:rPr lang="en-GB" i="1" dirty="0">
                <a:solidFill>
                  <a:srgbClr val="002060"/>
                </a:solidFill>
              </a:rPr>
              <a:t> </a:t>
            </a:r>
            <a:r>
              <a:rPr lang="en-GB" i="1" dirty="0" err="1">
                <a:solidFill>
                  <a:srgbClr val="002060"/>
                </a:solidFill>
              </a:rPr>
              <a:t>combinaison</a:t>
            </a:r>
            <a:endParaRPr lang="en-GB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993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9024" y="-48166"/>
            <a:ext cx="8229600" cy="1143000"/>
          </a:xfrm>
        </p:spPr>
        <p:txBody>
          <a:bodyPr/>
          <a:lstStyle/>
          <a:p>
            <a:r>
              <a:rPr lang="fr-FR" sz="3200" b="1" dirty="0">
                <a:solidFill>
                  <a:srgbClr val="002060"/>
                </a:solidFill>
              </a:rPr>
              <a:t>1. Retirer les couches externes</a:t>
            </a:r>
            <a:endParaRPr lang="en-GB" sz="3200" b="1" dirty="0">
              <a:solidFill>
                <a:srgbClr val="002060"/>
              </a:solidFill>
            </a:endParaRPr>
          </a:p>
        </p:txBody>
      </p:sp>
      <p:pic>
        <p:nvPicPr>
          <p:cNvPr id="10" name="Picture 9"/>
          <p:cNvPicPr/>
          <p:nvPr/>
        </p:nvPicPr>
        <p:blipFill rotWithShape="1">
          <a:blip r:embed="rId3"/>
          <a:srcRect l="27118" t="11865" r="23616" b="65881"/>
          <a:stretch/>
        </p:blipFill>
        <p:spPr bwMode="auto">
          <a:xfrm>
            <a:off x="1201416" y="1314187"/>
            <a:ext cx="7344816" cy="2520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Imag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077072"/>
            <a:ext cx="1647825" cy="1905000"/>
          </a:xfrm>
          <a:prstGeom prst="rect">
            <a:avLst/>
          </a:prstGeom>
          <a:noFill/>
        </p:spPr>
      </p:pic>
      <p:pic>
        <p:nvPicPr>
          <p:cNvPr id="13" name="Image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348999"/>
            <a:ext cx="2428875" cy="1524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34819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9024" y="-27384"/>
            <a:ext cx="8229600" cy="1143000"/>
          </a:xfrm>
        </p:spPr>
        <p:txBody>
          <a:bodyPr/>
          <a:lstStyle/>
          <a:p>
            <a:r>
              <a:rPr lang="fr-FR" sz="3200" b="1" dirty="0">
                <a:solidFill>
                  <a:srgbClr val="002060"/>
                </a:solidFill>
              </a:rPr>
              <a:t>2. Retirer la combinaison</a:t>
            </a:r>
            <a:endParaRPr lang="en-GB" sz="3200" b="1" dirty="0">
              <a:solidFill>
                <a:srgbClr val="002060"/>
              </a:solidFill>
            </a:endParaRPr>
          </a:p>
        </p:txBody>
      </p:sp>
      <p:pic>
        <p:nvPicPr>
          <p:cNvPr id="9" name="Picture 8"/>
          <p:cNvPicPr/>
          <p:nvPr/>
        </p:nvPicPr>
        <p:blipFill rotWithShape="1">
          <a:blip r:embed="rId3"/>
          <a:srcRect l="27118" t="34474" r="23616" b="46333"/>
          <a:stretch/>
        </p:blipFill>
        <p:spPr bwMode="auto">
          <a:xfrm>
            <a:off x="539552" y="1484784"/>
            <a:ext cx="8208912" cy="31683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5085184"/>
            <a:ext cx="8604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baseline="30000" dirty="0">
                <a:solidFill>
                  <a:srgbClr val="C00000"/>
                </a:solidFill>
              </a:rPr>
              <a:t>2</a:t>
            </a:r>
            <a:r>
              <a:rPr lang="fr-FR" dirty="0"/>
              <a:t> </a:t>
            </a:r>
            <a:r>
              <a:rPr lang="fr-FR" sz="1000" dirty="0">
                <a:latin typeface="Arial Narrow" panose="020B0606020202030204" pitchFamily="34" charset="0"/>
              </a:rPr>
              <a:t>Pour utiliser cette technique les gants doivent être bien ajustés. Si les gants extérieurs sont trop serrés ou si les des gants intérieurs sont trop lâches et / ou si les mains sont moites, il est possible qu’il faille retirer les gants extérieurs séparément après avoir retiré le tablier</a:t>
            </a:r>
            <a:r>
              <a:rPr lang="fr-FR" sz="1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4780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</TotalTime>
  <Words>439</Words>
  <Application>Microsoft Office PowerPoint</Application>
  <PresentationFormat>On-screen Show (4:3)</PresentationFormat>
  <Paragraphs>38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Arial Narrow</vt:lpstr>
      <vt:lpstr>Calibri</vt:lpstr>
      <vt:lpstr>Office Theme</vt:lpstr>
      <vt:lpstr>RC 59 Template EN</vt:lpstr>
      <vt:lpstr>PowerPoint Presentation</vt:lpstr>
      <vt:lpstr>Procédure pour enfiler l’ Équipement de Protection Individuelle (EPI) </vt:lpstr>
      <vt:lpstr>1. Se préparer à enfiler l’EPI</vt:lpstr>
      <vt:lpstr>2. Enfiler les gants et la combinaison</vt:lpstr>
      <vt:lpstr>3. Enfiler le masque, l’écran facial ou les lunettes et la cagoule</vt:lpstr>
      <vt:lpstr>4. Enfiler les couches externes</vt:lpstr>
      <vt:lpstr>Procédure pour retirer l’ Équipement de Protection Individuelle (EPI)</vt:lpstr>
      <vt:lpstr>1. Retirer les couches externes</vt:lpstr>
      <vt:lpstr>2. Retirer la combinaison</vt:lpstr>
      <vt:lpstr>3. Retirer l’écran facial ou les lunettes et le masque</vt:lpstr>
      <vt:lpstr>4. Retirer les bottes et les gants </vt:lpstr>
      <vt:lpstr>Clause de non-responsabilité</vt:lpstr>
      <vt:lpstr>Merci 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Steps to put on personal protective equipment (PPE)</dc:title>
  <dc:creator>SMALLWOOD, Catherine</dc:creator>
  <cp:lastModifiedBy>GOMEZ, Paula</cp:lastModifiedBy>
  <cp:revision>39</cp:revision>
  <dcterms:created xsi:type="dcterms:W3CDTF">2015-08-13T14:46:49Z</dcterms:created>
  <dcterms:modified xsi:type="dcterms:W3CDTF">2018-06-13T14:16:36Z</dcterms:modified>
</cp:coreProperties>
</file>